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-70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90DDA2-534C-4A3E-8C21-B83607BCD22C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A2836ECB-378D-47C3-B0A6-344F21DB908D}">
      <dgm:prSet phldrT="[Text]"/>
      <dgm:spPr/>
      <dgm:t>
        <a:bodyPr/>
        <a:lstStyle/>
        <a:p>
          <a:r>
            <a:rPr lang="en-US" dirty="0"/>
            <a:t>factors</a:t>
          </a:r>
          <a:endParaRPr lang="en-IN" dirty="0"/>
        </a:p>
      </dgm:t>
    </dgm:pt>
    <dgm:pt modelId="{4B58EA76-B7F7-4CCB-8CFF-05DF1BD5F50D}" type="parTrans" cxnId="{97A88A41-3AE5-4072-8DFA-76B1EC04EBD9}">
      <dgm:prSet/>
      <dgm:spPr/>
      <dgm:t>
        <a:bodyPr/>
        <a:lstStyle/>
        <a:p>
          <a:endParaRPr lang="en-IN"/>
        </a:p>
      </dgm:t>
    </dgm:pt>
    <dgm:pt modelId="{53A9A500-5695-4129-8CBD-65B895E764E7}" type="sibTrans" cxnId="{97A88A41-3AE5-4072-8DFA-76B1EC04EBD9}">
      <dgm:prSet/>
      <dgm:spPr/>
      <dgm:t>
        <a:bodyPr/>
        <a:lstStyle/>
        <a:p>
          <a:endParaRPr lang="en-IN"/>
        </a:p>
      </dgm:t>
    </dgm:pt>
    <dgm:pt modelId="{EAA33722-BED4-4361-86DA-2306EEEB3BF6}">
      <dgm:prSet phldrT="[Text]"/>
      <dgm:spPr/>
      <dgm:t>
        <a:bodyPr/>
        <a:lstStyle/>
        <a:p>
          <a:r>
            <a:rPr lang="en-US" dirty="0"/>
            <a:t>language</a:t>
          </a:r>
          <a:endParaRPr lang="en-IN" dirty="0"/>
        </a:p>
      </dgm:t>
    </dgm:pt>
    <dgm:pt modelId="{FA57CDE2-1481-4A93-92B9-51786359710D}" type="parTrans" cxnId="{24660668-088F-4EF3-BD0A-0EE919293A47}">
      <dgm:prSet/>
      <dgm:spPr/>
      <dgm:t>
        <a:bodyPr/>
        <a:lstStyle/>
        <a:p>
          <a:endParaRPr lang="en-IN"/>
        </a:p>
      </dgm:t>
    </dgm:pt>
    <dgm:pt modelId="{AFB48007-8B32-4416-97C1-5F9D3546307E}" type="sibTrans" cxnId="{24660668-088F-4EF3-BD0A-0EE919293A47}">
      <dgm:prSet/>
      <dgm:spPr/>
      <dgm:t>
        <a:bodyPr/>
        <a:lstStyle/>
        <a:p>
          <a:endParaRPr lang="en-IN"/>
        </a:p>
      </dgm:t>
    </dgm:pt>
    <dgm:pt modelId="{5695A73A-A584-4697-B668-EE297FE61C8A}">
      <dgm:prSet phldrT="[Text]"/>
      <dgm:spPr/>
      <dgm:t>
        <a:bodyPr/>
        <a:lstStyle/>
        <a:p>
          <a:r>
            <a:rPr lang="en-US" dirty="0"/>
            <a:t>Identification </a:t>
          </a:r>
          <a:endParaRPr lang="en-IN" dirty="0"/>
        </a:p>
      </dgm:t>
    </dgm:pt>
    <dgm:pt modelId="{5EE48B45-72ED-45FE-90C8-BA724AB76CA2}" type="parTrans" cxnId="{8E23343E-E641-4CA6-8886-CC65540FCB64}">
      <dgm:prSet/>
      <dgm:spPr/>
      <dgm:t>
        <a:bodyPr/>
        <a:lstStyle/>
        <a:p>
          <a:endParaRPr lang="en-IN"/>
        </a:p>
      </dgm:t>
    </dgm:pt>
    <dgm:pt modelId="{A9D48323-57B0-4CFE-9824-088E5F6FB463}" type="sibTrans" cxnId="{8E23343E-E641-4CA6-8886-CC65540FCB64}">
      <dgm:prSet/>
      <dgm:spPr/>
      <dgm:t>
        <a:bodyPr/>
        <a:lstStyle/>
        <a:p>
          <a:endParaRPr lang="en-IN"/>
        </a:p>
      </dgm:t>
    </dgm:pt>
    <dgm:pt modelId="{513F2C9D-59CB-48D2-92ED-694466879652}">
      <dgm:prSet phldrT="[Text]"/>
      <dgm:spPr/>
      <dgm:t>
        <a:bodyPr/>
        <a:lstStyle/>
        <a:p>
          <a:r>
            <a:rPr lang="en-US" dirty="0"/>
            <a:t>Imitation </a:t>
          </a:r>
          <a:endParaRPr lang="en-IN" dirty="0"/>
        </a:p>
      </dgm:t>
    </dgm:pt>
    <dgm:pt modelId="{2F626542-BC3D-48D4-95F0-4182B46A8966}" type="parTrans" cxnId="{DC8C68FA-D2C6-46C8-AD5A-4AFB435E03CC}">
      <dgm:prSet/>
      <dgm:spPr/>
      <dgm:t>
        <a:bodyPr/>
        <a:lstStyle/>
        <a:p>
          <a:endParaRPr lang="en-IN"/>
        </a:p>
      </dgm:t>
    </dgm:pt>
    <dgm:pt modelId="{DA940C9B-F520-4778-82CB-CE732134C1CC}" type="sibTrans" cxnId="{DC8C68FA-D2C6-46C8-AD5A-4AFB435E03CC}">
      <dgm:prSet/>
      <dgm:spPr/>
      <dgm:t>
        <a:bodyPr/>
        <a:lstStyle/>
        <a:p>
          <a:endParaRPr lang="en-IN"/>
        </a:p>
      </dgm:t>
    </dgm:pt>
    <dgm:pt modelId="{3CBBE168-E2D0-41C5-BD2F-72517BA531AD}">
      <dgm:prSet phldrT="[Text]"/>
      <dgm:spPr/>
      <dgm:t>
        <a:bodyPr/>
        <a:lstStyle/>
        <a:p>
          <a:r>
            <a:rPr lang="en-US" dirty="0"/>
            <a:t>Suggestion </a:t>
          </a:r>
          <a:endParaRPr lang="en-IN" dirty="0"/>
        </a:p>
      </dgm:t>
    </dgm:pt>
    <dgm:pt modelId="{9AED1181-B4EE-406A-8AF6-52F83E563BB3}" type="parTrans" cxnId="{667FB912-81C7-4C66-936B-7A7CED335437}">
      <dgm:prSet/>
      <dgm:spPr/>
      <dgm:t>
        <a:bodyPr/>
        <a:lstStyle/>
        <a:p>
          <a:endParaRPr lang="en-IN"/>
        </a:p>
      </dgm:t>
    </dgm:pt>
    <dgm:pt modelId="{A50CDC26-6425-4C40-8BF0-B682D5BD05EE}" type="sibTrans" cxnId="{667FB912-81C7-4C66-936B-7A7CED335437}">
      <dgm:prSet/>
      <dgm:spPr/>
      <dgm:t>
        <a:bodyPr/>
        <a:lstStyle/>
        <a:p>
          <a:endParaRPr lang="en-IN"/>
        </a:p>
      </dgm:t>
    </dgm:pt>
    <dgm:pt modelId="{62174B57-66CB-4D94-A7A6-344A79FB075E}" type="pres">
      <dgm:prSet presAssocID="{1590DDA2-534C-4A3E-8C21-B83607BCD22C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39B9FB8-489C-452B-A07B-BA4EFBC349D9}" type="pres">
      <dgm:prSet presAssocID="{1590DDA2-534C-4A3E-8C21-B83607BCD22C}" presName="radial" presStyleCnt="0">
        <dgm:presLayoutVars>
          <dgm:animLvl val="ctr"/>
        </dgm:presLayoutVars>
      </dgm:prSet>
      <dgm:spPr/>
    </dgm:pt>
    <dgm:pt modelId="{6D9818A8-AA49-4C63-B087-D5738AF08E94}" type="pres">
      <dgm:prSet presAssocID="{A2836ECB-378D-47C3-B0A6-344F21DB908D}" presName="centerShape" presStyleLbl="vennNode1" presStyleIdx="0" presStyleCnt="5"/>
      <dgm:spPr/>
      <dgm:t>
        <a:bodyPr/>
        <a:lstStyle/>
        <a:p>
          <a:endParaRPr lang="en-US"/>
        </a:p>
      </dgm:t>
    </dgm:pt>
    <dgm:pt modelId="{AF864F30-7313-420B-AF21-2A50645201CC}" type="pres">
      <dgm:prSet presAssocID="{EAA33722-BED4-4361-86DA-2306EEEB3BF6}" presName="node" presStyleLbl="vennNode1" presStyleIdx="1" presStyleCnt="5" custScaleX="170704" custScaleY="1662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48D3C4-B55B-41D8-B37E-95DB3FC62255}" type="pres">
      <dgm:prSet presAssocID="{5695A73A-A584-4697-B668-EE297FE61C8A}" presName="node" presStyleLbl="vennNode1" presStyleIdx="2" presStyleCnt="5" custScaleX="155049" custScaleY="1913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FADEAD-35CD-469E-97AD-6375A7F77EF9}" type="pres">
      <dgm:prSet presAssocID="{513F2C9D-59CB-48D2-92ED-694466879652}" presName="node" presStyleLbl="vennNode1" presStyleIdx="3" presStyleCnt="5" custScaleX="171283" custScaleY="1466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2055FA-0E78-447A-93A5-28436574DD42}" type="pres">
      <dgm:prSet presAssocID="{3CBBE168-E2D0-41C5-BD2F-72517BA531AD}" presName="node" presStyleLbl="vennNode1" presStyleIdx="4" presStyleCnt="5" custScaleX="156435" custScaleY="1693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73DFA7E-BBB2-485C-A068-FE0F7A24C0B8}" type="presOf" srcId="{3CBBE168-E2D0-41C5-BD2F-72517BA531AD}" destId="{332055FA-0E78-447A-93A5-28436574DD42}" srcOrd="0" destOrd="0" presId="urn:microsoft.com/office/officeart/2005/8/layout/radial3"/>
    <dgm:cxn modelId="{667FB912-81C7-4C66-936B-7A7CED335437}" srcId="{A2836ECB-378D-47C3-B0A6-344F21DB908D}" destId="{3CBBE168-E2D0-41C5-BD2F-72517BA531AD}" srcOrd="3" destOrd="0" parTransId="{9AED1181-B4EE-406A-8AF6-52F83E563BB3}" sibTransId="{A50CDC26-6425-4C40-8BF0-B682D5BD05EE}"/>
    <dgm:cxn modelId="{DF12B7DE-A08D-423A-9863-1D8167C567A5}" type="presOf" srcId="{EAA33722-BED4-4361-86DA-2306EEEB3BF6}" destId="{AF864F30-7313-420B-AF21-2A50645201CC}" srcOrd="0" destOrd="0" presId="urn:microsoft.com/office/officeart/2005/8/layout/radial3"/>
    <dgm:cxn modelId="{24660668-088F-4EF3-BD0A-0EE919293A47}" srcId="{A2836ECB-378D-47C3-B0A6-344F21DB908D}" destId="{EAA33722-BED4-4361-86DA-2306EEEB3BF6}" srcOrd="0" destOrd="0" parTransId="{FA57CDE2-1481-4A93-92B9-51786359710D}" sibTransId="{AFB48007-8B32-4416-97C1-5F9D3546307E}"/>
    <dgm:cxn modelId="{DC8C68FA-D2C6-46C8-AD5A-4AFB435E03CC}" srcId="{A2836ECB-378D-47C3-B0A6-344F21DB908D}" destId="{513F2C9D-59CB-48D2-92ED-694466879652}" srcOrd="2" destOrd="0" parTransId="{2F626542-BC3D-48D4-95F0-4182B46A8966}" sibTransId="{DA940C9B-F520-4778-82CB-CE732134C1CC}"/>
    <dgm:cxn modelId="{578879AC-A656-4E51-B494-4F4EF2BBA7F9}" type="presOf" srcId="{513F2C9D-59CB-48D2-92ED-694466879652}" destId="{C9FADEAD-35CD-469E-97AD-6375A7F77EF9}" srcOrd="0" destOrd="0" presId="urn:microsoft.com/office/officeart/2005/8/layout/radial3"/>
    <dgm:cxn modelId="{3811A9D5-9769-4767-814F-E5102D744C91}" type="presOf" srcId="{5695A73A-A584-4697-B668-EE297FE61C8A}" destId="{7B48D3C4-B55B-41D8-B37E-95DB3FC62255}" srcOrd="0" destOrd="0" presId="urn:microsoft.com/office/officeart/2005/8/layout/radial3"/>
    <dgm:cxn modelId="{6D9A7F2E-6510-498D-A2A6-5BCDEA50B042}" type="presOf" srcId="{A2836ECB-378D-47C3-B0A6-344F21DB908D}" destId="{6D9818A8-AA49-4C63-B087-D5738AF08E94}" srcOrd="0" destOrd="0" presId="urn:microsoft.com/office/officeart/2005/8/layout/radial3"/>
    <dgm:cxn modelId="{E226525B-D058-4BC3-A953-48D57129DA07}" type="presOf" srcId="{1590DDA2-534C-4A3E-8C21-B83607BCD22C}" destId="{62174B57-66CB-4D94-A7A6-344A79FB075E}" srcOrd="0" destOrd="0" presId="urn:microsoft.com/office/officeart/2005/8/layout/radial3"/>
    <dgm:cxn modelId="{97A88A41-3AE5-4072-8DFA-76B1EC04EBD9}" srcId="{1590DDA2-534C-4A3E-8C21-B83607BCD22C}" destId="{A2836ECB-378D-47C3-B0A6-344F21DB908D}" srcOrd="0" destOrd="0" parTransId="{4B58EA76-B7F7-4CCB-8CFF-05DF1BD5F50D}" sibTransId="{53A9A500-5695-4129-8CBD-65B895E764E7}"/>
    <dgm:cxn modelId="{8E23343E-E641-4CA6-8886-CC65540FCB64}" srcId="{A2836ECB-378D-47C3-B0A6-344F21DB908D}" destId="{5695A73A-A584-4697-B668-EE297FE61C8A}" srcOrd="1" destOrd="0" parTransId="{5EE48B45-72ED-45FE-90C8-BA724AB76CA2}" sibTransId="{A9D48323-57B0-4CFE-9824-088E5F6FB463}"/>
    <dgm:cxn modelId="{3DC55098-2FDD-422F-B136-FCFA20E6E8D3}" type="presParOf" srcId="{62174B57-66CB-4D94-A7A6-344A79FB075E}" destId="{D39B9FB8-489C-452B-A07B-BA4EFBC349D9}" srcOrd="0" destOrd="0" presId="urn:microsoft.com/office/officeart/2005/8/layout/radial3"/>
    <dgm:cxn modelId="{96836B06-ADC8-4021-A0F4-0EA3F39227E9}" type="presParOf" srcId="{D39B9FB8-489C-452B-A07B-BA4EFBC349D9}" destId="{6D9818A8-AA49-4C63-B087-D5738AF08E94}" srcOrd="0" destOrd="0" presId="urn:microsoft.com/office/officeart/2005/8/layout/radial3"/>
    <dgm:cxn modelId="{9196806A-B3E8-4403-ADDF-F11BECCA8E33}" type="presParOf" srcId="{D39B9FB8-489C-452B-A07B-BA4EFBC349D9}" destId="{AF864F30-7313-420B-AF21-2A50645201CC}" srcOrd="1" destOrd="0" presId="urn:microsoft.com/office/officeart/2005/8/layout/radial3"/>
    <dgm:cxn modelId="{64F50C3F-04E8-4D36-AD4F-96109D588995}" type="presParOf" srcId="{D39B9FB8-489C-452B-A07B-BA4EFBC349D9}" destId="{7B48D3C4-B55B-41D8-B37E-95DB3FC62255}" srcOrd="2" destOrd="0" presId="urn:microsoft.com/office/officeart/2005/8/layout/radial3"/>
    <dgm:cxn modelId="{06F885A6-EB6D-4BA2-BD64-30BFE0BAA481}" type="presParOf" srcId="{D39B9FB8-489C-452B-A07B-BA4EFBC349D9}" destId="{C9FADEAD-35CD-469E-97AD-6375A7F77EF9}" srcOrd="3" destOrd="0" presId="urn:microsoft.com/office/officeart/2005/8/layout/radial3"/>
    <dgm:cxn modelId="{B185E0DA-0459-4F12-A528-04D3D34B1462}" type="presParOf" srcId="{D39B9FB8-489C-452B-A07B-BA4EFBC349D9}" destId="{332055FA-0E78-447A-93A5-28436574DD42}" srcOrd="4" destOrd="0" presId="urn:microsoft.com/office/officeart/2005/8/layout/radial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6AD36C-0F27-4C6F-84A9-E4823DABC309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1A7201E4-08F3-4320-B921-E99B4736F350}">
      <dgm:prSet phldrT="[Text]"/>
      <dgm:spPr/>
      <dgm:t>
        <a:bodyPr/>
        <a:lstStyle/>
        <a:p>
          <a:r>
            <a:rPr lang="en-US" dirty="0"/>
            <a:t>educational</a:t>
          </a:r>
          <a:endParaRPr lang="en-IN" dirty="0"/>
        </a:p>
      </dgm:t>
    </dgm:pt>
    <dgm:pt modelId="{8FC15CCD-B2F7-46EA-8915-E3732D994A03}" type="parTrans" cxnId="{11D25050-9A37-448B-A0FC-40294BCD5A2E}">
      <dgm:prSet/>
      <dgm:spPr/>
      <dgm:t>
        <a:bodyPr/>
        <a:lstStyle/>
        <a:p>
          <a:endParaRPr lang="en-IN"/>
        </a:p>
      </dgm:t>
    </dgm:pt>
    <dgm:pt modelId="{B1BDC038-587D-43EE-82D8-E753ED270246}" type="sibTrans" cxnId="{11D25050-9A37-448B-A0FC-40294BCD5A2E}">
      <dgm:prSet/>
      <dgm:spPr/>
      <dgm:t>
        <a:bodyPr/>
        <a:lstStyle/>
        <a:p>
          <a:endParaRPr lang="en-IN"/>
        </a:p>
      </dgm:t>
    </dgm:pt>
    <dgm:pt modelId="{9AE951BC-2642-420B-A91E-F4B90F1AEF49}">
      <dgm:prSet phldrT="[Text]"/>
      <dgm:spPr/>
      <dgm:t>
        <a:bodyPr/>
        <a:lstStyle/>
        <a:p>
          <a:r>
            <a:rPr lang="en-US" dirty="0"/>
            <a:t>psychological</a:t>
          </a:r>
          <a:endParaRPr lang="en-IN" dirty="0"/>
        </a:p>
      </dgm:t>
    </dgm:pt>
    <dgm:pt modelId="{7D1E9C17-B1BC-435D-9065-D700E9E502DC}" type="parTrans" cxnId="{17A92EF0-33B5-4AE0-8E77-60389B17F382}">
      <dgm:prSet/>
      <dgm:spPr/>
      <dgm:t>
        <a:bodyPr/>
        <a:lstStyle/>
        <a:p>
          <a:endParaRPr lang="en-IN"/>
        </a:p>
      </dgm:t>
    </dgm:pt>
    <dgm:pt modelId="{211CC781-F0B0-4846-9912-D29DB05DA4E2}" type="sibTrans" cxnId="{17A92EF0-33B5-4AE0-8E77-60389B17F382}">
      <dgm:prSet/>
      <dgm:spPr/>
      <dgm:t>
        <a:bodyPr/>
        <a:lstStyle/>
        <a:p>
          <a:endParaRPr lang="en-IN"/>
        </a:p>
      </dgm:t>
    </dgm:pt>
    <dgm:pt modelId="{7D2D2EFA-E6C4-4222-8475-ACE2E2023D4E}">
      <dgm:prSet phldrT="[Text]"/>
      <dgm:spPr/>
      <dgm:t>
        <a:bodyPr/>
        <a:lstStyle/>
        <a:p>
          <a:r>
            <a:rPr lang="en-US" dirty="0"/>
            <a:t>vocational</a:t>
          </a:r>
          <a:endParaRPr lang="en-IN" dirty="0"/>
        </a:p>
      </dgm:t>
    </dgm:pt>
    <dgm:pt modelId="{6905A229-45BE-4CEC-9A74-97DC5ACC4AEF}" type="parTrans" cxnId="{D429B1A2-8304-4F6F-8DB3-24761DE9F78E}">
      <dgm:prSet/>
      <dgm:spPr/>
      <dgm:t>
        <a:bodyPr/>
        <a:lstStyle/>
        <a:p>
          <a:endParaRPr lang="en-IN"/>
        </a:p>
      </dgm:t>
    </dgm:pt>
    <dgm:pt modelId="{FDD5BA06-A5EA-4E80-9D9B-4BAC9E47EC8C}" type="sibTrans" cxnId="{D429B1A2-8304-4F6F-8DB3-24761DE9F78E}">
      <dgm:prSet/>
      <dgm:spPr/>
      <dgm:t>
        <a:bodyPr/>
        <a:lstStyle/>
        <a:p>
          <a:endParaRPr lang="en-IN"/>
        </a:p>
      </dgm:t>
    </dgm:pt>
    <dgm:pt modelId="{AB683187-7D41-4E66-858E-C18504E4AE0B}">
      <dgm:prSet phldrT="[Text]"/>
      <dgm:spPr/>
      <dgm:t>
        <a:bodyPr/>
        <a:lstStyle/>
        <a:p>
          <a:r>
            <a:rPr lang="en-US" dirty="0"/>
            <a:t>social</a:t>
          </a:r>
          <a:endParaRPr lang="en-IN" dirty="0"/>
        </a:p>
      </dgm:t>
    </dgm:pt>
    <dgm:pt modelId="{01104E6F-0FF2-4051-8585-F43BB7252AAD}" type="parTrans" cxnId="{B3D9C622-B0F9-4758-8C7B-45068FCD0BB7}">
      <dgm:prSet/>
      <dgm:spPr/>
      <dgm:t>
        <a:bodyPr/>
        <a:lstStyle/>
        <a:p>
          <a:endParaRPr lang="en-IN"/>
        </a:p>
      </dgm:t>
    </dgm:pt>
    <dgm:pt modelId="{1616E33B-EB17-47DE-B8FE-244EAA6871E3}" type="sibTrans" cxnId="{B3D9C622-B0F9-4758-8C7B-45068FCD0BB7}">
      <dgm:prSet/>
      <dgm:spPr/>
      <dgm:t>
        <a:bodyPr/>
        <a:lstStyle/>
        <a:p>
          <a:endParaRPr lang="en-IN"/>
        </a:p>
      </dgm:t>
    </dgm:pt>
    <dgm:pt modelId="{ECD8D9EB-2FB7-4174-B197-4A9DB2213BDE}" type="pres">
      <dgm:prSet presAssocID="{896AD36C-0F27-4C6F-84A9-E4823DABC309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A1CF93A0-DA2F-47E1-98D3-3FD6DCEB81F8}" type="pres">
      <dgm:prSet presAssocID="{1A7201E4-08F3-4320-B921-E99B4736F350}" presName="composite" presStyleCnt="0"/>
      <dgm:spPr/>
    </dgm:pt>
    <dgm:pt modelId="{D25CE638-2F8C-4D7C-A4EB-40D2FE995756}" type="pres">
      <dgm:prSet presAssocID="{1A7201E4-08F3-4320-B921-E99B4736F350}" presName="Parent1" presStyleLbl="node1" presStyleIdx="0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BF66CF-0522-4ACD-95B9-60F320769746}" type="pres">
      <dgm:prSet presAssocID="{1A7201E4-08F3-4320-B921-E99B4736F350}" presName="Childtext1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D9AD67-0397-415A-B8BC-F3D9B6EB1CB3}" type="pres">
      <dgm:prSet presAssocID="{1A7201E4-08F3-4320-B921-E99B4736F350}" presName="BalanceSpacing" presStyleCnt="0"/>
      <dgm:spPr/>
    </dgm:pt>
    <dgm:pt modelId="{A1285E7F-F115-4AEC-944E-80FE54852CE6}" type="pres">
      <dgm:prSet presAssocID="{1A7201E4-08F3-4320-B921-E99B4736F350}" presName="BalanceSpacing1" presStyleCnt="0"/>
      <dgm:spPr/>
    </dgm:pt>
    <dgm:pt modelId="{28F05090-3116-44A9-AF30-DFE894F61D3D}" type="pres">
      <dgm:prSet presAssocID="{B1BDC038-587D-43EE-82D8-E753ED270246}" presName="Accent1Text" presStyleLbl="node1" presStyleIdx="1" presStyleCnt="4"/>
      <dgm:spPr/>
      <dgm:t>
        <a:bodyPr/>
        <a:lstStyle/>
        <a:p>
          <a:endParaRPr lang="en-US"/>
        </a:p>
      </dgm:t>
    </dgm:pt>
    <dgm:pt modelId="{32B218AB-F6F0-4029-A878-509DDF476FE5}" type="pres">
      <dgm:prSet presAssocID="{B1BDC038-587D-43EE-82D8-E753ED270246}" presName="spaceBetweenRectangles" presStyleCnt="0"/>
      <dgm:spPr/>
    </dgm:pt>
    <dgm:pt modelId="{37C9EFA2-9122-467A-B05F-B3E3851863C7}" type="pres">
      <dgm:prSet presAssocID="{7D2D2EFA-E6C4-4222-8475-ACE2E2023D4E}" presName="composite" presStyleCnt="0"/>
      <dgm:spPr/>
    </dgm:pt>
    <dgm:pt modelId="{B5CBC1C6-B685-4654-95AD-20EED70E14E4}" type="pres">
      <dgm:prSet presAssocID="{7D2D2EFA-E6C4-4222-8475-ACE2E2023D4E}" presName="Parent1" presStyleLbl="node1" presStyleIdx="2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4C3B3F-D280-45C8-96FF-F6CFFD450864}" type="pres">
      <dgm:prSet presAssocID="{7D2D2EFA-E6C4-4222-8475-ACE2E2023D4E}" presName="Childtext1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FDDB60-B87A-48C1-B402-7E4C8F931090}" type="pres">
      <dgm:prSet presAssocID="{7D2D2EFA-E6C4-4222-8475-ACE2E2023D4E}" presName="BalanceSpacing" presStyleCnt="0"/>
      <dgm:spPr/>
    </dgm:pt>
    <dgm:pt modelId="{A3655A61-6B35-46AA-8940-346F0CAAB84A}" type="pres">
      <dgm:prSet presAssocID="{7D2D2EFA-E6C4-4222-8475-ACE2E2023D4E}" presName="BalanceSpacing1" presStyleCnt="0"/>
      <dgm:spPr/>
    </dgm:pt>
    <dgm:pt modelId="{C7DFC9D3-DA2D-46DF-84A3-29B8CA1F3067}" type="pres">
      <dgm:prSet presAssocID="{FDD5BA06-A5EA-4E80-9D9B-4BAC9E47EC8C}" presName="Accent1Text" presStyleLbl="node1" presStyleIdx="3" presStyleCnt="4"/>
      <dgm:spPr/>
      <dgm:t>
        <a:bodyPr/>
        <a:lstStyle/>
        <a:p>
          <a:endParaRPr lang="en-US"/>
        </a:p>
      </dgm:t>
    </dgm:pt>
  </dgm:ptLst>
  <dgm:cxnLst>
    <dgm:cxn modelId="{D429B1A2-8304-4F6F-8DB3-24761DE9F78E}" srcId="{896AD36C-0F27-4C6F-84A9-E4823DABC309}" destId="{7D2D2EFA-E6C4-4222-8475-ACE2E2023D4E}" srcOrd="1" destOrd="0" parTransId="{6905A229-45BE-4CEC-9A74-97DC5ACC4AEF}" sibTransId="{FDD5BA06-A5EA-4E80-9D9B-4BAC9E47EC8C}"/>
    <dgm:cxn modelId="{11D25050-9A37-448B-A0FC-40294BCD5A2E}" srcId="{896AD36C-0F27-4C6F-84A9-E4823DABC309}" destId="{1A7201E4-08F3-4320-B921-E99B4736F350}" srcOrd="0" destOrd="0" parTransId="{8FC15CCD-B2F7-46EA-8915-E3732D994A03}" sibTransId="{B1BDC038-587D-43EE-82D8-E753ED270246}"/>
    <dgm:cxn modelId="{7FBDF03F-9989-471E-A907-40B4EDB490D2}" type="presOf" srcId="{9AE951BC-2642-420B-A91E-F4B90F1AEF49}" destId="{42BF66CF-0522-4ACD-95B9-60F320769746}" srcOrd="0" destOrd="0" presId="urn:microsoft.com/office/officeart/2008/layout/AlternatingHexagons"/>
    <dgm:cxn modelId="{777003D4-9492-4353-9C28-9F1C60944E8E}" type="presOf" srcId="{1A7201E4-08F3-4320-B921-E99B4736F350}" destId="{D25CE638-2F8C-4D7C-A4EB-40D2FE995756}" srcOrd="0" destOrd="0" presId="urn:microsoft.com/office/officeart/2008/layout/AlternatingHexagons"/>
    <dgm:cxn modelId="{70B3EB17-6EA8-42C0-9754-05C59324FF61}" type="presOf" srcId="{AB683187-7D41-4E66-858E-C18504E4AE0B}" destId="{954C3B3F-D280-45C8-96FF-F6CFFD450864}" srcOrd="0" destOrd="0" presId="urn:microsoft.com/office/officeart/2008/layout/AlternatingHexagons"/>
    <dgm:cxn modelId="{8C7C7A0D-12A2-4F38-BCCC-C2BDBC0C2318}" type="presOf" srcId="{896AD36C-0F27-4C6F-84A9-E4823DABC309}" destId="{ECD8D9EB-2FB7-4174-B197-4A9DB2213BDE}" srcOrd="0" destOrd="0" presId="urn:microsoft.com/office/officeart/2008/layout/AlternatingHexagons"/>
    <dgm:cxn modelId="{B3D9C622-B0F9-4758-8C7B-45068FCD0BB7}" srcId="{7D2D2EFA-E6C4-4222-8475-ACE2E2023D4E}" destId="{AB683187-7D41-4E66-858E-C18504E4AE0B}" srcOrd="0" destOrd="0" parTransId="{01104E6F-0FF2-4051-8585-F43BB7252AAD}" sibTransId="{1616E33B-EB17-47DE-B8FE-244EAA6871E3}"/>
    <dgm:cxn modelId="{DE6C8815-07E4-4C75-8092-B405237ED78F}" type="presOf" srcId="{7D2D2EFA-E6C4-4222-8475-ACE2E2023D4E}" destId="{B5CBC1C6-B685-4654-95AD-20EED70E14E4}" srcOrd="0" destOrd="0" presId="urn:microsoft.com/office/officeart/2008/layout/AlternatingHexagons"/>
    <dgm:cxn modelId="{17A92EF0-33B5-4AE0-8E77-60389B17F382}" srcId="{1A7201E4-08F3-4320-B921-E99B4736F350}" destId="{9AE951BC-2642-420B-A91E-F4B90F1AEF49}" srcOrd="0" destOrd="0" parTransId="{7D1E9C17-B1BC-435D-9065-D700E9E502DC}" sibTransId="{211CC781-F0B0-4846-9912-D29DB05DA4E2}"/>
    <dgm:cxn modelId="{DBA36804-1C39-4B44-925B-5A524FD4CA42}" type="presOf" srcId="{FDD5BA06-A5EA-4E80-9D9B-4BAC9E47EC8C}" destId="{C7DFC9D3-DA2D-46DF-84A3-29B8CA1F3067}" srcOrd="0" destOrd="0" presId="urn:microsoft.com/office/officeart/2008/layout/AlternatingHexagons"/>
    <dgm:cxn modelId="{D2137DA9-CC3D-4F7F-B21D-7BC3B4373DB1}" type="presOf" srcId="{B1BDC038-587D-43EE-82D8-E753ED270246}" destId="{28F05090-3116-44A9-AF30-DFE894F61D3D}" srcOrd="0" destOrd="0" presId="urn:microsoft.com/office/officeart/2008/layout/AlternatingHexagons"/>
    <dgm:cxn modelId="{63E5AFDC-9704-4AEC-8D5F-9FD9E7343CE4}" type="presParOf" srcId="{ECD8D9EB-2FB7-4174-B197-4A9DB2213BDE}" destId="{A1CF93A0-DA2F-47E1-98D3-3FD6DCEB81F8}" srcOrd="0" destOrd="0" presId="urn:microsoft.com/office/officeart/2008/layout/AlternatingHexagons"/>
    <dgm:cxn modelId="{46C7458A-6468-4779-AF60-688C6A1AD183}" type="presParOf" srcId="{A1CF93A0-DA2F-47E1-98D3-3FD6DCEB81F8}" destId="{D25CE638-2F8C-4D7C-A4EB-40D2FE995756}" srcOrd="0" destOrd="0" presId="urn:microsoft.com/office/officeart/2008/layout/AlternatingHexagons"/>
    <dgm:cxn modelId="{CBF0C277-FCE9-4A6D-AE5C-831411EEBC95}" type="presParOf" srcId="{A1CF93A0-DA2F-47E1-98D3-3FD6DCEB81F8}" destId="{42BF66CF-0522-4ACD-95B9-60F320769746}" srcOrd="1" destOrd="0" presId="urn:microsoft.com/office/officeart/2008/layout/AlternatingHexagons"/>
    <dgm:cxn modelId="{F28A4DBC-0F8C-45C2-AB03-D6631E2B563E}" type="presParOf" srcId="{A1CF93A0-DA2F-47E1-98D3-3FD6DCEB81F8}" destId="{C6D9AD67-0397-415A-B8BC-F3D9B6EB1CB3}" srcOrd="2" destOrd="0" presId="urn:microsoft.com/office/officeart/2008/layout/AlternatingHexagons"/>
    <dgm:cxn modelId="{A2417859-6AF3-41D3-8AC2-F8A1C9B966EE}" type="presParOf" srcId="{A1CF93A0-DA2F-47E1-98D3-3FD6DCEB81F8}" destId="{A1285E7F-F115-4AEC-944E-80FE54852CE6}" srcOrd="3" destOrd="0" presId="urn:microsoft.com/office/officeart/2008/layout/AlternatingHexagons"/>
    <dgm:cxn modelId="{21A7593D-977C-42E1-B43B-098AB5A6396A}" type="presParOf" srcId="{A1CF93A0-DA2F-47E1-98D3-3FD6DCEB81F8}" destId="{28F05090-3116-44A9-AF30-DFE894F61D3D}" srcOrd="4" destOrd="0" presId="urn:microsoft.com/office/officeart/2008/layout/AlternatingHexagons"/>
    <dgm:cxn modelId="{4A1BB58A-0BFE-49AE-8F43-57B109571D64}" type="presParOf" srcId="{ECD8D9EB-2FB7-4174-B197-4A9DB2213BDE}" destId="{32B218AB-F6F0-4029-A878-509DDF476FE5}" srcOrd="1" destOrd="0" presId="urn:microsoft.com/office/officeart/2008/layout/AlternatingHexagons"/>
    <dgm:cxn modelId="{2113128E-346C-4A59-A2F0-430BE94833DA}" type="presParOf" srcId="{ECD8D9EB-2FB7-4174-B197-4A9DB2213BDE}" destId="{37C9EFA2-9122-467A-B05F-B3E3851863C7}" srcOrd="2" destOrd="0" presId="urn:microsoft.com/office/officeart/2008/layout/AlternatingHexagons"/>
    <dgm:cxn modelId="{66E8F636-35EC-47F4-A81B-C967E6936626}" type="presParOf" srcId="{37C9EFA2-9122-467A-B05F-B3E3851863C7}" destId="{B5CBC1C6-B685-4654-95AD-20EED70E14E4}" srcOrd="0" destOrd="0" presId="urn:microsoft.com/office/officeart/2008/layout/AlternatingHexagons"/>
    <dgm:cxn modelId="{330FF689-52D7-4936-B2AD-A99B785544D9}" type="presParOf" srcId="{37C9EFA2-9122-467A-B05F-B3E3851863C7}" destId="{954C3B3F-D280-45C8-96FF-F6CFFD450864}" srcOrd="1" destOrd="0" presId="urn:microsoft.com/office/officeart/2008/layout/AlternatingHexagons"/>
    <dgm:cxn modelId="{85481C3A-84EA-4989-95C4-4E6B9A1AC83F}" type="presParOf" srcId="{37C9EFA2-9122-467A-B05F-B3E3851863C7}" destId="{88FDDB60-B87A-48C1-B402-7E4C8F931090}" srcOrd="2" destOrd="0" presId="urn:microsoft.com/office/officeart/2008/layout/AlternatingHexagons"/>
    <dgm:cxn modelId="{FE4A42B8-C50F-45FB-830A-913CD330BDFB}" type="presParOf" srcId="{37C9EFA2-9122-467A-B05F-B3E3851863C7}" destId="{A3655A61-6B35-46AA-8940-346F0CAAB84A}" srcOrd="3" destOrd="0" presId="urn:microsoft.com/office/officeart/2008/layout/AlternatingHexagons"/>
    <dgm:cxn modelId="{E9A83F15-FD3E-482B-9F54-4D2210B81161}" type="presParOf" srcId="{37C9EFA2-9122-467A-B05F-B3E3851863C7}" destId="{C7DFC9D3-DA2D-46DF-84A3-29B8CA1F3067}" srcOrd="4" destOrd="0" presId="urn:microsoft.com/office/officeart/2008/layout/AlternatingHexagons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9818A8-AA49-4C63-B087-D5738AF08E94}">
      <dsp:nvSpPr>
        <dsp:cNvPr id="0" name=""/>
        <dsp:cNvSpPr/>
      </dsp:nvSpPr>
      <dsp:spPr>
        <a:xfrm>
          <a:off x="3463288" y="1338582"/>
          <a:ext cx="3142711" cy="314271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6040" tIns="66040" rIns="66040" bIns="6604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kern="1200" dirty="0"/>
            <a:t>factors</a:t>
          </a:r>
          <a:endParaRPr lang="en-IN" sz="5200" kern="1200" dirty="0"/>
        </a:p>
      </dsp:txBody>
      <dsp:txXfrm>
        <a:off x="3923527" y="1798821"/>
        <a:ext cx="2222233" cy="2222233"/>
      </dsp:txXfrm>
    </dsp:sp>
    <dsp:sp modelId="{AF864F30-7313-420B-AF21-2A50645201CC}">
      <dsp:nvSpPr>
        <dsp:cNvPr id="0" name=""/>
        <dsp:cNvSpPr/>
      </dsp:nvSpPr>
      <dsp:spPr>
        <a:xfrm>
          <a:off x="3693461" y="-443201"/>
          <a:ext cx="2682367" cy="261302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language</a:t>
          </a:r>
          <a:endParaRPr lang="en-IN" sz="2100" kern="1200" dirty="0"/>
        </a:p>
      </dsp:txBody>
      <dsp:txXfrm>
        <a:off x="4086285" y="-60533"/>
        <a:ext cx="1896719" cy="1847687"/>
      </dsp:txXfrm>
    </dsp:sp>
    <dsp:sp modelId="{7B48D3C4-B55B-41D8-B37E-95DB3FC62255}">
      <dsp:nvSpPr>
        <dsp:cNvPr id="0" name=""/>
        <dsp:cNvSpPr/>
      </dsp:nvSpPr>
      <dsp:spPr>
        <a:xfrm>
          <a:off x="5863087" y="1406252"/>
          <a:ext cx="2436371" cy="300737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Identification </a:t>
          </a:r>
          <a:endParaRPr lang="en-IN" sz="2100" kern="1200" dirty="0"/>
        </a:p>
      </dsp:txBody>
      <dsp:txXfrm>
        <a:off x="6219885" y="1846671"/>
        <a:ext cx="1722775" cy="2126532"/>
      </dsp:txXfrm>
    </dsp:sp>
    <dsp:sp modelId="{C9FADEAD-35CD-469E-97AD-6375A7F77EF9}">
      <dsp:nvSpPr>
        <dsp:cNvPr id="0" name=""/>
        <dsp:cNvSpPr/>
      </dsp:nvSpPr>
      <dsp:spPr>
        <a:xfrm>
          <a:off x="3688911" y="3804196"/>
          <a:ext cx="2691465" cy="230473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Imitation </a:t>
          </a:r>
          <a:endParaRPr lang="en-IN" sz="2100" kern="1200" dirty="0"/>
        </a:p>
      </dsp:txBody>
      <dsp:txXfrm>
        <a:off x="4083067" y="4141717"/>
        <a:ext cx="1903153" cy="1629697"/>
      </dsp:txXfrm>
    </dsp:sp>
    <dsp:sp modelId="{332055FA-0E78-447A-93A5-28436574DD42}">
      <dsp:nvSpPr>
        <dsp:cNvPr id="0" name=""/>
        <dsp:cNvSpPr/>
      </dsp:nvSpPr>
      <dsp:spPr>
        <a:xfrm>
          <a:off x="1758941" y="1579471"/>
          <a:ext cx="2458150" cy="266093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Suggestion </a:t>
          </a:r>
          <a:endParaRPr lang="en-IN" sz="2100" kern="1200" dirty="0"/>
        </a:p>
      </dsp:txBody>
      <dsp:txXfrm>
        <a:off x="2118929" y="1969156"/>
        <a:ext cx="1738174" cy="18815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5CE638-2F8C-4D7C-A4EB-40D2FE995756}">
      <dsp:nvSpPr>
        <dsp:cNvPr id="0" name=""/>
        <dsp:cNvSpPr/>
      </dsp:nvSpPr>
      <dsp:spPr>
        <a:xfrm rot="5400000">
          <a:off x="4421417" y="142706"/>
          <a:ext cx="2190998" cy="1906168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educational</a:t>
          </a:r>
          <a:endParaRPr lang="en-IN" sz="1700" kern="1200" dirty="0"/>
        </a:p>
      </dsp:txBody>
      <dsp:txXfrm rot="-5400000">
        <a:off x="4860876" y="341723"/>
        <a:ext cx="1312080" cy="1508137"/>
      </dsp:txXfrm>
    </dsp:sp>
    <dsp:sp modelId="{42BF66CF-0522-4ACD-95B9-60F320769746}">
      <dsp:nvSpPr>
        <dsp:cNvPr id="0" name=""/>
        <dsp:cNvSpPr/>
      </dsp:nvSpPr>
      <dsp:spPr>
        <a:xfrm>
          <a:off x="6527842" y="438491"/>
          <a:ext cx="2445153" cy="13145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psychological</a:t>
          </a:r>
          <a:endParaRPr lang="en-IN" sz="1700" kern="1200" dirty="0"/>
        </a:p>
      </dsp:txBody>
      <dsp:txXfrm>
        <a:off x="6527842" y="438491"/>
        <a:ext cx="2445153" cy="1314598"/>
      </dsp:txXfrm>
    </dsp:sp>
    <dsp:sp modelId="{28F05090-3116-44A9-AF30-DFE894F61D3D}">
      <dsp:nvSpPr>
        <dsp:cNvPr id="0" name=""/>
        <dsp:cNvSpPr/>
      </dsp:nvSpPr>
      <dsp:spPr>
        <a:xfrm rot="5400000">
          <a:off x="2362755" y="142706"/>
          <a:ext cx="2190998" cy="1906168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3600" kern="1200"/>
        </a:p>
      </dsp:txBody>
      <dsp:txXfrm rot="-5400000">
        <a:off x="2802214" y="341723"/>
        <a:ext cx="1312080" cy="1508137"/>
      </dsp:txXfrm>
    </dsp:sp>
    <dsp:sp modelId="{B5CBC1C6-B685-4654-95AD-20EED70E14E4}">
      <dsp:nvSpPr>
        <dsp:cNvPr id="0" name=""/>
        <dsp:cNvSpPr/>
      </dsp:nvSpPr>
      <dsp:spPr>
        <a:xfrm rot="5400000">
          <a:off x="3388142" y="2002425"/>
          <a:ext cx="2190998" cy="1906168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vocational</a:t>
          </a:r>
          <a:endParaRPr lang="en-IN" sz="1700" kern="1200" dirty="0"/>
        </a:p>
      </dsp:txBody>
      <dsp:txXfrm rot="-5400000">
        <a:off x="3827601" y="2201442"/>
        <a:ext cx="1312080" cy="1508137"/>
      </dsp:txXfrm>
    </dsp:sp>
    <dsp:sp modelId="{954C3B3F-D280-45C8-96FF-F6CFFD450864}">
      <dsp:nvSpPr>
        <dsp:cNvPr id="0" name=""/>
        <dsp:cNvSpPr/>
      </dsp:nvSpPr>
      <dsp:spPr>
        <a:xfrm>
          <a:off x="1085403" y="2298210"/>
          <a:ext cx="2366277" cy="13145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social</a:t>
          </a:r>
          <a:endParaRPr lang="en-IN" sz="1700" kern="1200" dirty="0"/>
        </a:p>
      </dsp:txBody>
      <dsp:txXfrm>
        <a:off x="1085403" y="2298210"/>
        <a:ext cx="2366277" cy="1314598"/>
      </dsp:txXfrm>
    </dsp:sp>
    <dsp:sp modelId="{C7DFC9D3-DA2D-46DF-84A3-29B8CA1F3067}">
      <dsp:nvSpPr>
        <dsp:cNvPr id="0" name=""/>
        <dsp:cNvSpPr/>
      </dsp:nvSpPr>
      <dsp:spPr>
        <a:xfrm rot="5400000">
          <a:off x="5446804" y="2002425"/>
          <a:ext cx="2190998" cy="1906168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3600" kern="1200"/>
        </a:p>
      </dsp:txBody>
      <dsp:txXfrm rot="-5400000">
        <a:off x="5886263" y="2201442"/>
        <a:ext cx="1312080" cy="15081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=""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=""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=""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=""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A9BBA-D64E-4BFF-B8FC-3B8ACA3D6A8E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52B54351-43E2-491E-A7F0-B1E2DA1399D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444398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A9BBA-D64E-4BFF-B8FC-3B8ACA3D6A8E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54351-43E2-491E-A7F0-B1E2DA1399D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840251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A9BBA-D64E-4BFF-B8FC-3B8ACA3D6A8E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54351-43E2-491E-A7F0-B1E2DA1399D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533977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A9BBA-D64E-4BFF-B8FC-3B8ACA3D6A8E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54351-43E2-491E-A7F0-B1E2DA1399D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278594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=""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F38A9BBA-D64E-4BFF-B8FC-3B8ACA3D6A8E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IN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=""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52B54351-43E2-491E-A7F0-B1E2DA1399D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506774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A9BBA-D64E-4BFF-B8FC-3B8ACA3D6A8E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54351-43E2-491E-A7F0-B1E2DA1399D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027158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A9BBA-D64E-4BFF-B8FC-3B8ACA3D6A8E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54351-43E2-491E-A7F0-B1E2DA1399D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562940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A9BBA-D64E-4BFF-B8FC-3B8ACA3D6A8E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54351-43E2-491E-A7F0-B1E2DA1399D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688739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A9BBA-D64E-4BFF-B8FC-3B8ACA3D6A8E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54351-43E2-491E-A7F0-B1E2DA1399D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646757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=""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A9BBA-D64E-4BFF-B8FC-3B8ACA3D6A8E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=""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54351-43E2-491E-A7F0-B1E2DA1399D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440637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=""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A9BBA-D64E-4BFF-B8FC-3B8ACA3D6A8E}" type="datetimeFigureOut">
              <a:rPr lang="en-IN" smtClean="0"/>
              <a:pPr/>
              <a:t>19-06-2024</a:t>
            </a:fld>
            <a:endParaRPr lang="en-IN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=""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54351-43E2-491E-A7F0-B1E2DA1399D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69704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F38A9BBA-D64E-4BFF-B8FC-3B8ACA3D6A8E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=""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52B54351-43E2-491E-A7F0-B1E2DA1399D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316803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3D9C6E2-8F2A-7991-BEBF-E20B709641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Socialisation</a:t>
            </a:r>
            <a:r>
              <a:rPr lang="en-US" dirty="0"/>
              <a:t> </a:t>
            </a:r>
            <a:endParaRPr lang="en-IN" dirty="0"/>
          </a:p>
        </p:txBody>
      </p:sp>
      <p:sp>
        <p:nvSpPr>
          <p:cNvPr id="4" name="Subtitle 2">
            <a:extLst>
              <a:ext uri="{FF2B5EF4-FFF2-40B4-BE49-F238E27FC236}">
                <a16:creationId xmlns="" xmlns:a16="http://schemas.microsoft.com/office/drawing/2014/main" xmlns:lc="http://schemas.openxmlformats.org/drawingml/2006/lockedCanvas" id="{50BD73B7-7940-462C-A141-E85302C7A1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vert="horz" lIns="91440" tIns="91440" rIns="91440" bIns="91440" rtlCol="0">
            <a:no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cap="none" dirty="0" smtClean="0">
                <a:cs typeface="Times New Roman" pitchFamily="18" charset="0"/>
              </a:rPr>
              <a:t>Dr. </a:t>
            </a:r>
            <a:r>
              <a:rPr lang="en-US" sz="1400" cap="none" dirty="0" err="1" smtClean="0">
                <a:cs typeface="Times New Roman" pitchFamily="18" charset="0"/>
              </a:rPr>
              <a:t>Ayushi</a:t>
            </a:r>
            <a:r>
              <a:rPr lang="en-US" sz="1400" cap="none" dirty="0" smtClean="0">
                <a:cs typeface="Times New Roman" pitchFamily="18" charset="0"/>
              </a:rPr>
              <a:t> Jain</a:t>
            </a:r>
          </a:p>
          <a:p>
            <a:r>
              <a:rPr lang="en-US" sz="1400" cap="none" dirty="0" smtClean="0">
                <a:cs typeface="Times New Roman" pitchFamily="18" charset="0"/>
              </a:rPr>
              <a:t>Dept Of Community Physiotherapy</a:t>
            </a:r>
          </a:p>
          <a:p>
            <a:r>
              <a:rPr lang="en-IN" sz="1400" cap="none" dirty="0" smtClean="0">
                <a:cs typeface="Times New Roman" pitchFamily="18" charset="0"/>
              </a:rPr>
              <a:t>MGM Institute Of Physiotherapy</a:t>
            </a:r>
          </a:p>
          <a:p>
            <a:r>
              <a:rPr lang="en-IN" sz="1400" cap="none" dirty="0" smtClean="0">
                <a:cs typeface="Times New Roman" pitchFamily="18" charset="0"/>
              </a:rPr>
              <a:t>Chh. Sambhajinagar</a:t>
            </a:r>
            <a:endParaRPr lang="en-US" sz="1400" cap="none" dirty="0" smtClean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56644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8AA30F6-0A14-BAF1-2911-442ABA38C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Environment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2BB0E08-A43A-9197-99F3-0830A8961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Socio-cultural </a:t>
            </a:r>
            <a:r>
              <a:rPr lang="fr-FR" dirty="0" err="1"/>
              <a:t>environment</a:t>
            </a:r>
            <a:r>
              <a:rPr lang="fr-FR" dirty="0"/>
              <a:t> </a:t>
            </a:r>
            <a:r>
              <a:rPr lang="fr-FR" dirty="0" err="1"/>
              <a:t>includes</a:t>
            </a:r>
            <a:r>
              <a:rPr lang="fr-FR" dirty="0"/>
              <a:t> culture, traditions, customs, habits, social </a:t>
            </a:r>
            <a:r>
              <a:rPr lang="fr-FR" dirty="0" err="1"/>
              <a:t>relationship</a:t>
            </a:r>
            <a:r>
              <a:rPr lang="fr-FR" dirty="0"/>
              <a:t>, social interaction, social organisation, institutions, values, </a:t>
            </a:r>
            <a:r>
              <a:rPr lang="fr-FR" dirty="0" err="1"/>
              <a:t>norms</a:t>
            </a:r>
            <a:r>
              <a:rPr lang="fr-FR" dirty="0"/>
              <a:t>, etc. </a:t>
            </a:r>
          </a:p>
          <a:p>
            <a:endParaRPr lang="en-IN" dirty="0"/>
          </a:p>
        </p:txBody>
      </p:sp>
      <p:pic>
        <p:nvPicPr>
          <p:cNvPr id="6146" name="Picture 2" descr="PSE - Environment Initiative - Paris School of Economics">
            <a:extLst>
              <a:ext uri="{FF2B5EF4-FFF2-40B4-BE49-F238E27FC236}">
                <a16:creationId xmlns="" xmlns:a16="http://schemas.microsoft.com/office/drawing/2014/main" id="{E40D695A-465D-7ADD-5B67-A0A34B3F6B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9964" y="3274242"/>
            <a:ext cx="3404795" cy="256345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794126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4C3F3B7-818B-C188-41B2-991FA9CB1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Adolescent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9E75F2F-A65E-239C-AACE-F95172094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child is highly sensitive, delicate influenced by the people outside family includes teachers, friends, peer groups. </a:t>
            </a:r>
          </a:p>
          <a:p>
            <a:r>
              <a:rPr lang="en-US" dirty="0"/>
              <a:t>The adolescent engages themselves in creative or constructive activities. </a:t>
            </a:r>
          </a:p>
          <a:p>
            <a:r>
              <a:rPr lang="en-US" dirty="0"/>
              <a:t>The child fixes certain role models and personality begins to take definite shape.</a:t>
            </a:r>
            <a:endParaRPr lang="en-IN" dirty="0"/>
          </a:p>
        </p:txBody>
      </p:sp>
      <p:pic>
        <p:nvPicPr>
          <p:cNvPr id="3074" name="Picture 2" descr="Birth To Death Stock Illustrations – 216 Birth To Death Stock  Illustrations, Vectors &amp; Clipart - Dreamstime">
            <a:extLst>
              <a:ext uri="{FF2B5EF4-FFF2-40B4-BE49-F238E27FC236}">
                <a16:creationId xmlns="" xmlns:a16="http://schemas.microsoft.com/office/drawing/2014/main" id="{A3ACB8B1-C523-04E7-2E4D-71666E7966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5664" y="0"/>
            <a:ext cx="2390775" cy="19145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563961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8110397-D142-E624-DB73-E17CCB167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Adulthood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5C3353C-E336-12EB-DBEE-DFAC639529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Family formation, career, sexual </a:t>
            </a:r>
            <a:r>
              <a:rPr lang="en-US" dirty="0" err="1"/>
              <a:t>behaviour</a:t>
            </a:r>
            <a:r>
              <a:rPr lang="en-US" dirty="0"/>
              <a:t> adjustment with new environment influences their lives. </a:t>
            </a:r>
          </a:p>
          <a:p>
            <a:r>
              <a:rPr lang="en-US" dirty="0"/>
              <a:t>He has to adopt himself to the environment and functions effectively to perform concerned social roles.</a:t>
            </a:r>
            <a:endParaRPr lang="en-IN" dirty="0"/>
          </a:p>
        </p:txBody>
      </p:sp>
      <p:pic>
        <p:nvPicPr>
          <p:cNvPr id="4098" name="Picture 2" descr="Birth To Death Stock Illustrations – 216 Birth To Death Stock  Illustrations, Vectors &amp; Clipart - Dreamstime">
            <a:extLst>
              <a:ext uri="{FF2B5EF4-FFF2-40B4-BE49-F238E27FC236}">
                <a16:creationId xmlns="" xmlns:a16="http://schemas.microsoft.com/office/drawing/2014/main" id="{90A36688-4CCA-E26F-5931-09896404AE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7764" y="0"/>
            <a:ext cx="2390775" cy="19145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9388685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AEE51DC-D4A7-A616-A4F9-3104029FE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Old 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E1CDE06-E3F2-92D3-E8CB-E6DDF3A75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Environment directly or indirectly influences last segment of individual’s life.</a:t>
            </a:r>
          </a:p>
          <a:p>
            <a:r>
              <a:rPr lang="en-US" dirty="0"/>
              <a:t> Divorce, children </a:t>
            </a:r>
            <a:r>
              <a:rPr lang="en-US" dirty="0" err="1"/>
              <a:t>behaviour</a:t>
            </a:r>
            <a:r>
              <a:rPr lang="en-US" dirty="0"/>
              <a:t>, death of life partner, retirement, dependency, loneliness, health impairment, deterioration, adjustment difficulties, etc. influences the nature of personality.</a:t>
            </a:r>
          </a:p>
          <a:p>
            <a:r>
              <a:rPr lang="en-US" dirty="0"/>
              <a:t>The individual and social system interacts with each other in a refined social environment motivates a person to acquire right </a:t>
            </a:r>
            <a:r>
              <a:rPr lang="en-US" dirty="0" err="1"/>
              <a:t>behaviour</a:t>
            </a:r>
            <a:r>
              <a:rPr lang="en-US" dirty="0"/>
              <a:t>, character and values. </a:t>
            </a:r>
            <a:endParaRPr lang="en-IN" dirty="0"/>
          </a:p>
        </p:txBody>
      </p:sp>
      <p:pic>
        <p:nvPicPr>
          <p:cNvPr id="5122" name="Picture 2" descr="Birth To Death Stock Illustrations – 216 Birth To Death Stock  Illustrations, Vectors &amp; Clipart - Dreamstime">
            <a:extLst>
              <a:ext uri="{FF2B5EF4-FFF2-40B4-BE49-F238E27FC236}">
                <a16:creationId xmlns="" xmlns:a16="http://schemas.microsoft.com/office/drawing/2014/main" id="{93BDC953-D21D-C649-C955-E9B1223B08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1776" y="67903"/>
            <a:ext cx="2390775" cy="19145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6044157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CC4C143-6EF6-B63E-C14E-AA86CB652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Socialisation in Hospitals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062A038-1159-A4AA-AB64-CF3025D06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Hospital is a miniature society, where the client can be </a:t>
            </a:r>
            <a:r>
              <a:rPr lang="en-US" dirty="0" err="1"/>
              <a:t>socialised</a:t>
            </a:r>
            <a:r>
              <a:rPr lang="en-US" dirty="0"/>
              <a:t> for better prognosis. </a:t>
            </a:r>
          </a:p>
          <a:p>
            <a:r>
              <a:rPr lang="en-US" dirty="0"/>
              <a:t>The health care professionals have to establish good interpersonal relationship with the client and his family; gains the confidence of the client thereby the client will be able to express their ideas freely with the health care team members. </a:t>
            </a:r>
          </a:p>
          <a:p>
            <a:r>
              <a:rPr lang="en-US" dirty="0"/>
              <a:t>The team members have to understand and </a:t>
            </a:r>
            <a:r>
              <a:rPr lang="en-US" dirty="0" err="1"/>
              <a:t>utilise</a:t>
            </a:r>
            <a:r>
              <a:rPr lang="en-US" dirty="0"/>
              <a:t> certain factors, which are influencing social process in implementation of care-oriented activities.</a:t>
            </a:r>
          </a:p>
        </p:txBody>
      </p:sp>
      <p:pic>
        <p:nvPicPr>
          <p:cNvPr id="7170" name="Picture 2" descr="multitasking – MeaningWell">
            <a:extLst>
              <a:ext uri="{FF2B5EF4-FFF2-40B4-BE49-F238E27FC236}">
                <a16:creationId xmlns="" xmlns:a16="http://schemas.microsoft.com/office/drawing/2014/main" id="{F61DE228-AD55-204A-43F7-FC617503D4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12" y="4706774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6432705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="" xmlns:a16="http://schemas.microsoft.com/office/drawing/2014/main" id="{A5567F09-DAC8-6715-4E12-A544737331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024971894"/>
              </p:ext>
            </p:extLst>
          </p:nvPr>
        </p:nvGraphicFramePr>
        <p:xfrm>
          <a:off x="1066800" y="443060"/>
          <a:ext cx="10058400" cy="56657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354930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0F493AA-F502-7041-4248-4FC9F8C2E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Socialisation</a:t>
            </a:r>
            <a:r>
              <a:rPr lang="en-US" dirty="0"/>
              <a:t> in the Rehabilitation of the Clients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0136EE7-3998-0626-CFC7-0A0FC8B7A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Socialisation</a:t>
            </a:r>
            <a:r>
              <a:rPr lang="en-US" dirty="0"/>
              <a:t> is the process by which the individual is </a:t>
            </a:r>
            <a:r>
              <a:rPr lang="en-US" dirty="0" err="1"/>
              <a:t>moulded</a:t>
            </a:r>
            <a:r>
              <a:rPr lang="en-US" dirty="0"/>
              <a:t> himself to fit for the society to perform social roles and activities effectively. </a:t>
            </a:r>
          </a:p>
          <a:p>
            <a:r>
              <a:rPr lang="en-US" dirty="0"/>
              <a:t>Rehabilitation is the process whereby the health care professionals give certain skill oriented training activities for the clients to bring back to their normal productive, activities. </a:t>
            </a:r>
          </a:p>
          <a:p>
            <a:r>
              <a:rPr lang="en-US" dirty="0"/>
              <a:t>It is a part of tertiary prevention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40791046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6C21D9-6CD2-14BB-B5E3-B7CFE3663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Rehabilitation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B620B62-89BB-4547-5EEF-D5F82B8341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‘It is a combined and coordinated use of medical, social, educational, vocational measures for training and retraining the individual to the highest possible level of functional ability’.</a:t>
            </a:r>
            <a:endParaRPr lang="en-IN" dirty="0"/>
          </a:p>
        </p:txBody>
      </p:sp>
      <p:pic>
        <p:nvPicPr>
          <p:cNvPr id="8194" name="Picture 2" descr="Rehabilitation Device Stock Illustrations – 882 Rehabilitation Device Stock  Illustrations, Vectors &amp; Clipart - Dreamstime">
            <a:extLst>
              <a:ext uri="{FF2B5EF4-FFF2-40B4-BE49-F238E27FC236}">
                <a16:creationId xmlns="" xmlns:a16="http://schemas.microsoft.com/office/drawing/2014/main" id="{AB6BC3B9-F0BB-A43E-FC5B-A781B65C63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1852" y="3331723"/>
            <a:ext cx="4088296" cy="286790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1811995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6FCE736-97E6-14A3-955A-CD0EE60F8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</a:t>
            </a:r>
            <a:endParaRPr lang="en-IN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="" xmlns:a16="http://schemas.microsoft.com/office/drawing/2014/main" id="{EA8B92B4-E0A0-0B72-B86D-DFAA60AE34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391885740"/>
              </p:ext>
            </p:extLst>
          </p:nvPr>
        </p:nvGraphicFramePr>
        <p:xfrm>
          <a:off x="1069975" y="2120900"/>
          <a:ext cx="10058400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8955424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FD3EBFD-44DD-1087-54A9-5B9A8EF7D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Thankyou</a:t>
            </a:r>
          </a:p>
        </p:txBody>
      </p:sp>
    </p:spTree>
    <p:extLst>
      <p:ext uri="{BB962C8B-B14F-4D97-AF65-F5344CB8AC3E}">
        <p14:creationId xmlns="" xmlns:p14="http://schemas.microsoft.com/office/powerpoint/2010/main" val="2269759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FF17030-C71C-98B0-7D80-8CEF65FDA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 descr="What is Socialisation | Explained in 2 min - YouTube">
            <a:extLst>
              <a:ext uri="{FF2B5EF4-FFF2-40B4-BE49-F238E27FC236}">
                <a16:creationId xmlns="" xmlns:a16="http://schemas.microsoft.com/office/drawing/2014/main" id="{09C5ABD1-AF93-B32D-5135-279D88DF1A7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9138" y="1753386"/>
            <a:ext cx="7200446" cy="4032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077249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07FAAC8-DBE3-6BCD-E1E3-09C1E9B29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3084622-1270-FC80-1135-C88B36EBAA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Socialization is a process of learning that enables the learner to perform social roles and ability to participate in social system. </a:t>
            </a:r>
          </a:p>
          <a:p>
            <a:endParaRPr lang="en-IN" dirty="0"/>
          </a:p>
          <a:p>
            <a:r>
              <a:rPr lang="en-US" dirty="0"/>
              <a:t>‘The process by which the individual learns to conform to the group norms’—</a:t>
            </a:r>
            <a:r>
              <a:rPr lang="en-US" b="1" dirty="0"/>
              <a:t>Ogburn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612634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670699-5FC4-2009-DCDC-8468778D1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015F961-9945-3C6C-ACDA-DFEDDC890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Human behavior is acquired. </a:t>
            </a:r>
          </a:p>
          <a:p>
            <a:r>
              <a:rPr lang="en-US" dirty="0"/>
              <a:t>The existence of society and social processes is possible with </a:t>
            </a:r>
            <a:r>
              <a:rPr lang="en-US" dirty="0" err="1"/>
              <a:t>socialisation</a:t>
            </a:r>
            <a:r>
              <a:rPr lang="en-US" dirty="0"/>
              <a:t>.</a:t>
            </a:r>
          </a:p>
          <a:p>
            <a:r>
              <a:rPr lang="en-US" dirty="0"/>
              <a:t> Individual exposed himself to the varied experiences in the society, follows the procedures and practices of social groups and develops his distinct personality.</a:t>
            </a:r>
          </a:p>
          <a:p>
            <a:r>
              <a:rPr lang="en-US" dirty="0"/>
              <a:t> The individual shares the culture of the group and acquires the ways of </a:t>
            </a:r>
            <a:r>
              <a:rPr lang="en-US" dirty="0" err="1"/>
              <a:t>behaviour</a:t>
            </a:r>
            <a:r>
              <a:rPr lang="en-US" dirty="0"/>
              <a:t> through methods of learning. </a:t>
            </a:r>
            <a:r>
              <a:rPr lang="en-US" dirty="0" err="1"/>
              <a:t>Eg</a:t>
            </a:r>
            <a:r>
              <a:rPr lang="en-US" dirty="0"/>
              <a:t>: Imitation, conditioning, and specific training.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926342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B3C983C-A50B-6835-3EBE-153DD1B39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Influence of Social Factors in Personality Development</a:t>
            </a:r>
            <a:endParaRPr lang="en-IN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28AB725-F1F8-9F9E-F990-E9EE66198A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term ‘personality’ is developed from ‘persona’ means mask.</a:t>
            </a:r>
          </a:p>
          <a:p>
            <a:r>
              <a:rPr lang="en-US" dirty="0"/>
              <a:t> Personality enables the person to stand out as distinct from others. </a:t>
            </a:r>
          </a:p>
          <a:p>
            <a:r>
              <a:rPr lang="en-US" dirty="0"/>
              <a:t>It is the totality of the individual which includes thinking, attitude, interests, acting, personal philosophy of life, physical, mental, emotional, temperamental make-up and how it shows itself in the </a:t>
            </a:r>
            <a:r>
              <a:rPr lang="en-US" dirty="0" err="1"/>
              <a:t>behaviour</a:t>
            </a:r>
            <a:r>
              <a:rPr lang="en-US" dirty="0"/>
              <a:t> development. </a:t>
            </a:r>
          </a:p>
          <a:p>
            <a:r>
              <a:rPr lang="en-US" dirty="0"/>
              <a:t>Thus personality is the pattern developed by the integrated functioning of all the traits and characteristics of an individual.</a:t>
            </a:r>
          </a:p>
          <a:p>
            <a:r>
              <a:rPr lang="en-US" dirty="0"/>
              <a:t> An </a:t>
            </a:r>
            <a:r>
              <a:rPr lang="en-US" dirty="0" err="1"/>
              <a:t>organised</a:t>
            </a:r>
            <a:r>
              <a:rPr lang="en-US" dirty="0"/>
              <a:t> holistic </a:t>
            </a:r>
            <a:r>
              <a:rPr lang="en-US" dirty="0" err="1"/>
              <a:t>behaviour</a:t>
            </a:r>
            <a:r>
              <a:rPr lang="en-US" dirty="0"/>
              <a:t> of an individual represents modes of </a:t>
            </a:r>
            <a:r>
              <a:rPr lang="en-US" dirty="0" err="1"/>
              <a:t>behaviour</a:t>
            </a:r>
            <a:r>
              <a:rPr lang="en-US" dirty="0"/>
              <a:t>, interests, attitudes, beliefs, values, capacities, abilities, attitudes, physique, intelligence and experience.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4055113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97F5F69-9B2F-DDBE-1038-75243178C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Factors or Variables to be Considered in Personality Analysis</a:t>
            </a:r>
            <a:endParaRPr lang="en-IN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96AF54F-5B82-DECE-C1CD-C46FAD688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/>
              <a:t>Integral aspects of individual. </a:t>
            </a:r>
            <a:r>
              <a:rPr lang="en-US" dirty="0" err="1"/>
              <a:t>Eg</a:t>
            </a:r>
            <a:r>
              <a:rPr lang="en-US" dirty="0"/>
              <a:t>: Basic drives, feelings, physiological systems, physical features, endocrine glands. </a:t>
            </a:r>
          </a:p>
          <a:p>
            <a:pPr marL="457200" indent="-457200">
              <a:buAutoNum type="arabicPeriod"/>
            </a:pPr>
            <a:r>
              <a:rPr lang="en-US" dirty="0"/>
              <a:t>Social situations—exterior to the individual, which will modify and directs the impulses, needs. </a:t>
            </a:r>
            <a:r>
              <a:rPr lang="en-US" dirty="0" err="1"/>
              <a:t>Eg</a:t>
            </a:r>
            <a:r>
              <a:rPr lang="en-US" dirty="0"/>
              <a:t>: Family, customs, traditions, culture. </a:t>
            </a:r>
          </a:p>
          <a:p>
            <a:pPr marL="457200" indent="-457200">
              <a:buAutoNum type="arabicPeriod"/>
            </a:pPr>
            <a:r>
              <a:rPr lang="en-US" dirty="0"/>
              <a:t>The reaction or </a:t>
            </a:r>
            <a:r>
              <a:rPr lang="en-US" dirty="0" err="1"/>
              <a:t>behaviour</a:t>
            </a:r>
            <a:r>
              <a:rPr lang="en-US" dirty="0"/>
              <a:t>—interaction of the individual to the various stimuli.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38054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E4D821A-B80A-9125-D600-F64ECEC5C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1AB3BC9-6D63-EE15-D827-A57C163E66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Personality is a dynamic growing factor in a social set-up through social experiences. </a:t>
            </a:r>
          </a:p>
          <a:p>
            <a:r>
              <a:rPr lang="en-US" dirty="0"/>
              <a:t>It consists in a continual adjustment to the environment. </a:t>
            </a:r>
          </a:p>
          <a:p>
            <a:r>
              <a:rPr lang="en-US" dirty="0"/>
              <a:t>It always striving after goals, which are developed either in its original nature or determined by societal factors.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924690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B041FA1-DEFF-699D-A04C-1CD6A1784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Social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BC227DE-D73A-9ED5-6122-EBCEA57B53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social aspects of an individual will affect the personality, i.e. the reactions of other people, his reaction to others and his social environment (family, play-mates, </a:t>
            </a:r>
            <a:r>
              <a:rPr lang="en-US" dirty="0" err="1"/>
              <a:t>neighbours</a:t>
            </a:r>
            <a:r>
              <a:rPr lang="en-US" dirty="0"/>
              <a:t>, school, society or the community in which he lives).</a:t>
            </a:r>
          </a:p>
          <a:p>
            <a:r>
              <a:rPr lang="en-US" dirty="0"/>
              <a:t> The </a:t>
            </a:r>
            <a:r>
              <a:rPr lang="en-US" dirty="0" err="1"/>
              <a:t>socialisation</a:t>
            </a:r>
            <a:r>
              <a:rPr lang="en-US" dirty="0"/>
              <a:t> of the child first takes place within the home.</a:t>
            </a:r>
          </a:p>
          <a:p>
            <a:r>
              <a:rPr lang="en-US" dirty="0"/>
              <a:t>Early years of childhood are the most formative years of personality development.</a:t>
            </a:r>
          </a:p>
          <a:p>
            <a:r>
              <a:rPr lang="en-US" dirty="0"/>
              <a:t> The child acquires the attitudes, habits, needs on the basis of family. </a:t>
            </a:r>
          </a:p>
          <a:p>
            <a:r>
              <a:rPr lang="en-US" dirty="0"/>
              <a:t>Parent shows interest and takes care of child and tries to fulfill child’s needs and requirements like giving nutrition diet, education, facilitating for enough development for the child’s growth. </a:t>
            </a:r>
          </a:p>
          <a:p>
            <a:r>
              <a:rPr lang="en-US" dirty="0"/>
              <a:t>The mother, who is the ‘primary care giver’, will influence on the child and maternal affection has significant effect over the child's development.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439704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D07B2E1-EC58-0DAC-3D9C-A41DF96B2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School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5033236-A0DD-E917-C952-478678C928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the primary group, where majority of the children learn to adjust to larger groups of people. </a:t>
            </a:r>
          </a:p>
          <a:p>
            <a:r>
              <a:rPr lang="en-US" dirty="0"/>
              <a:t>In progressive schools the needs, interests and abilities are concentrated in framing the educational </a:t>
            </a:r>
            <a:r>
              <a:rPr lang="en-US" dirty="0" err="1"/>
              <a:t>programmes</a:t>
            </a:r>
            <a:r>
              <a:rPr lang="en-US" dirty="0"/>
              <a:t>. </a:t>
            </a:r>
          </a:p>
          <a:p>
            <a:r>
              <a:rPr lang="en-US" dirty="0"/>
              <a:t>The personality of the teacher, the richness of the curriculum, the presence of co-curricular and extra curricular activities influence the </a:t>
            </a:r>
            <a:r>
              <a:rPr lang="en-US" dirty="0" err="1"/>
              <a:t>childs’</a:t>
            </a:r>
            <a:r>
              <a:rPr lang="en-US" dirty="0"/>
              <a:t> social adjustment.</a:t>
            </a:r>
          </a:p>
          <a:p>
            <a:r>
              <a:rPr lang="en-US" dirty="0"/>
              <a:t>School provides opportunity for receiving the knowledge, ability to think and reasoning, develops broader outlook in life.</a:t>
            </a:r>
            <a:endParaRPr lang="en-IN" dirty="0"/>
          </a:p>
        </p:txBody>
      </p:sp>
      <p:pic>
        <p:nvPicPr>
          <p:cNvPr id="2050" name="Picture 2" descr="Birth To Death Stock Illustrations – 216 Birth To Death Stock  Illustrations, Vectors &amp; Clipart - Dreamstime">
            <a:extLst>
              <a:ext uri="{FF2B5EF4-FFF2-40B4-BE49-F238E27FC236}">
                <a16:creationId xmlns="" xmlns:a16="http://schemas.microsoft.com/office/drawing/2014/main" id="{BBF22004-9F25-35FB-7417-ADF17160A6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8275" y="206883"/>
            <a:ext cx="2390775" cy="19145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8190852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60</TotalTime>
  <Words>972</Words>
  <Application>Microsoft Office PowerPoint</Application>
  <PresentationFormat>Custom</PresentationFormat>
  <Paragraphs>72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Wood Type</vt:lpstr>
      <vt:lpstr>Socialisation </vt:lpstr>
      <vt:lpstr>Slide 2</vt:lpstr>
      <vt:lpstr>Slide 3</vt:lpstr>
      <vt:lpstr>concept</vt:lpstr>
      <vt:lpstr>Influence of Social Factors in Personality Development</vt:lpstr>
      <vt:lpstr>Factors or Variables to be Considered in Personality Analysis</vt:lpstr>
      <vt:lpstr>Slide 7</vt:lpstr>
      <vt:lpstr>Social Factors</vt:lpstr>
      <vt:lpstr>School</vt:lpstr>
      <vt:lpstr>Environment</vt:lpstr>
      <vt:lpstr>Adolescent</vt:lpstr>
      <vt:lpstr>Adulthood</vt:lpstr>
      <vt:lpstr>Old age</vt:lpstr>
      <vt:lpstr>Socialisation in Hospitals</vt:lpstr>
      <vt:lpstr>Slide 15</vt:lpstr>
      <vt:lpstr>Socialisation in the Rehabilitation of the Clients</vt:lpstr>
      <vt:lpstr>Rehabilitation</vt:lpstr>
      <vt:lpstr>types</vt:lpstr>
      <vt:lpstr>Slide 19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Socialisation </dc:title>
  <dc:creator>yash jain</dc:creator>
  <cp:lastModifiedBy>HP</cp:lastModifiedBy>
  <cp:revision>14</cp:revision>
  <dcterms:created xsi:type="dcterms:W3CDTF">2022-09-19T04:40:00Z</dcterms:created>
  <dcterms:modified xsi:type="dcterms:W3CDTF">2024-06-19T04:30:46Z</dcterms:modified>
</cp:coreProperties>
</file>